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20"/>
  </p:notesMasterIdLst>
  <p:sldIdLst>
    <p:sldId id="260" r:id="rId5"/>
    <p:sldId id="266" r:id="rId6"/>
    <p:sldId id="267" r:id="rId7"/>
    <p:sldId id="269" r:id="rId8"/>
    <p:sldId id="281" r:id="rId9"/>
    <p:sldId id="268" r:id="rId10"/>
    <p:sldId id="271" r:id="rId11"/>
    <p:sldId id="274" r:id="rId12"/>
    <p:sldId id="272" r:id="rId13"/>
    <p:sldId id="275" r:id="rId14"/>
    <p:sldId id="276" r:id="rId15"/>
    <p:sldId id="277" r:id="rId16"/>
    <p:sldId id="273" r:id="rId17"/>
    <p:sldId id="282"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4" d="100"/>
          <a:sy n="54" d="100"/>
        </p:scale>
        <p:origin x="677"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7444A-D1A1-4853-B881-F8F8A2B672AA}" type="datetimeFigureOut">
              <a:rPr lang="en-US" smtClean="0"/>
              <a:t>11/25/2020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CB90E-A225-4324-8C33-43B910608846}" type="slidenum">
              <a:rPr lang="en-US" smtClean="0"/>
              <a:t>‹#›</a:t>
            </a:fld>
            <a:endParaRPr lang="en-US" dirty="0"/>
          </a:p>
        </p:txBody>
      </p:sp>
    </p:spTree>
    <p:extLst>
      <p:ext uri="{BB962C8B-B14F-4D97-AF65-F5344CB8AC3E}">
        <p14:creationId xmlns:p14="http://schemas.microsoft.com/office/powerpoint/2010/main" val="177678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BFCA80-3149-4E77-8A10-61897EDA3B46}"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1F13711-36CD-49B6-9950-F52DFEABB444}"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9109F87-2F65-4022-A223-5773581A346C}"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F328A6-DFEA-4DEB-902A-5CD45AEC92CE}"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D1E4CA-5AE3-4870-BD9C-5EEB663715AB}"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9211FB8-B5F3-49D0-BC3B-869D3A8CDBA7}" type="datetime1">
              <a:rPr lang="en-US" smtClean="0"/>
              <a:t>11/25/2020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47ADFF6-C930-49C8-94FB-8F6FD2363FAD}" type="datetime1">
              <a:rPr lang="en-US" smtClean="0"/>
              <a:t>11/25/2020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4E9CD1-1044-4815-9F42-749864AB9AF7}"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521573-514C-4F42-BCAD-23F0FC3E15F0}"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29C9D3-68C8-4C7B-8900-91931799374E}"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69B228F-8597-4214-9AEE-4076FD5CA715}"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27F8CC-B120-4B42-BEE7-63A5350889A2}"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E258E9-5596-48C3-B804-C76A65717270}" type="datetime1">
              <a:rPr lang="en-US" smtClean="0"/>
              <a:t>11/25/2020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FD7C53-E53C-41B3-812A-684A050FC715}" type="datetime1">
              <a:rPr lang="en-US" smtClean="0"/>
              <a:t>11/25/2020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D1511-E534-4630-A1C6-AD2AF8D54CE5}" type="datetime1">
              <a:rPr lang="en-US" smtClean="0"/>
              <a:t>11/25/2020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5789630-DBCB-471E-ABE0-D32F6A692637}"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341631A-C749-4F96-9D50-34B67FA138ED}"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B52B98-6AEB-475D-82BB-A785B0B1CD52}" type="datetime1">
              <a:rPr lang="en-US" smtClean="0"/>
              <a:t>11/25/2020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E20B4-B38C-431D-97FB-559753C4CD10}"/>
              </a:ext>
              <a:ext uri="{C183D7F6-B498-43B3-948B-1728B52AA6E4}">
                <adec:decorative xmlns:adec="http://schemas.microsoft.com/office/drawing/2017/decorative" xmlns=""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9E76074B-C45A-40AF-9F6D-1348D176FEA6}"/>
              </a:ext>
            </a:extLst>
          </p:cNvPr>
          <p:cNvSpPr>
            <a:spLocks noGrp="1"/>
          </p:cNvSpPr>
          <p:nvPr>
            <p:ph type="ctrTitle"/>
          </p:nvPr>
        </p:nvSpPr>
        <p:spPr>
          <a:xfrm>
            <a:off x="542925" y="3357563"/>
            <a:ext cx="6697514" cy="828675"/>
          </a:xfrm>
        </p:spPr>
        <p:txBody>
          <a:bodyPr>
            <a:normAutofit/>
          </a:bodyPr>
          <a:lstStyle/>
          <a:p>
            <a:pPr algn="l"/>
            <a:r>
              <a:rPr lang="en-US" sz="4400" dirty="0" smtClean="0"/>
              <a:t>Lead Scoring Case Study</a:t>
            </a:r>
            <a:endParaRPr lang="en-US" sz="4400" dirty="0"/>
          </a:p>
        </p:txBody>
      </p:sp>
      <p:sp>
        <p:nvSpPr>
          <p:cNvPr id="3" name="Subtitle 2">
            <a:extLst>
              <a:ext uri="{FF2B5EF4-FFF2-40B4-BE49-F238E27FC236}">
                <a16:creationId xmlns:a16="http://schemas.microsoft.com/office/drawing/2014/main" id="{6C73FCE9-28D4-427E-BF96-E6B19E59E524}"/>
              </a:ext>
            </a:extLst>
          </p:cNvPr>
          <p:cNvSpPr>
            <a:spLocks noGrp="1"/>
          </p:cNvSpPr>
          <p:nvPr>
            <p:ph type="subTitle" idx="1"/>
          </p:nvPr>
        </p:nvSpPr>
        <p:spPr>
          <a:xfrm>
            <a:off x="542926" y="4328881"/>
            <a:ext cx="6697514" cy="754953"/>
          </a:xfrm>
        </p:spPr>
        <p:txBody>
          <a:bodyPr>
            <a:noAutofit/>
          </a:bodyPr>
          <a:lstStyle/>
          <a:p>
            <a:pPr marL="285750" indent="-285750" algn="l">
              <a:buFontTx/>
              <a:buChar char="-"/>
            </a:pPr>
            <a:r>
              <a:rPr lang="en-US" b="1" dirty="0" smtClean="0">
                <a:solidFill>
                  <a:srgbClr val="FF2A03"/>
                </a:solidFill>
              </a:rPr>
              <a:t>Tanvi </a:t>
            </a:r>
            <a:r>
              <a:rPr lang="en-US" b="1" dirty="0" smtClean="0">
                <a:solidFill>
                  <a:srgbClr val="FF2A03"/>
                </a:solidFill>
              </a:rPr>
              <a:t>Joshi</a:t>
            </a:r>
            <a:endParaRPr lang="en-US" b="1" dirty="0">
              <a:solidFill>
                <a:srgbClr val="FF2A03"/>
              </a:solidFill>
            </a:endParaRPr>
          </a:p>
        </p:txBody>
      </p:sp>
    </p:spTree>
    <p:extLst>
      <p:ext uri="{BB962C8B-B14F-4D97-AF65-F5344CB8AC3E}">
        <p14:creationId xmlns:p14="http://schemas.microsoft.com/office/powerpoint/2010/main" val="401879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BIVARIATE ANALYSIS</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92500"/>
          </a:bodyPr>
          <a:lstStyle/>
          <a:p>
            <a:pPr marL="36900" indent="0">
              <a:spcAft>
                <a:spcPts val="1000"/>
              </a:spcAft>
              <a:buSzPct val="90000"/>
              <a:buNone/>
            </a:pPr>
            <a:r>
              <a:rPr lang="en-US" sz="2800" dirty="0" smtClean="0"/>
              <a:t>We observe that there is a high correlation between total visits and pages viewed per visit. </a:t>
            </a:r>
          </a:p>
          <a:p>
            <a:pPr marL="36900" indent="0">
              <a:spcAft>
                <a:spcPts val="1000"/>
              </a:spcAft>
              <a:buSzPct val="90000"/>
              <a:buNone/>
            </a:pPr>
            <a:r>
              <a:rPr lang="en-US" sz="2800" dirty="0" smtClean="0"/>
              <a:t>Also, leads who spent more time on the website have higher chances of conversion</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stretch>
            <a:fillRect/>
          </a:stretch>
        </p:blipFill>
        <p:spPr>
          <a:xfrm>
            <a:off x="5057774" y="1009650"/>
            <a:ext cx="6438373" cy="5062538"/>
          </a:xfrm>
          <a:prstGeom prst="rect">
            <a:avLst/>
          </a:prstGeom>
        </p:spPr>
      </p:pic>
    </p:spTree>
    <p:extLst>
      <p:ext uri="{BB962C8B-B14F-4D97-AF65-F5344CB8AC3E}">
        <p14:creationId xmlns:p14="http://schemas.microsoft.com/office/powerpoint/2010/main" val="783715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fontScale="90000"/>
          </a:bodyPr>
          <a:lstStyle/>
          <a:p>
            <a:pPr algn="l"/>
            <a:r>
              <a:rPr lang="en-US" sz="2800" dirty="0" smtClean="0"/>
              <a:t>THRESHOLD FOR PREDICTION</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92500" lnSpcReduction="10000"/>
          </a:bodyPr>
          <a:lstStyle/>
          <a:p>
            <a:pPr marL="36900" indent="0">
              <a:spcAft>
                <a:spcPts val="1000"/>
              </a:spcAft>
              <a:buSzPct val="90000"/>
              <a:buNone/>
            </a:pPr>
            <a:r>
              <a:rPr lang="en-US" sz="2800" dirty="0" smtClean="0"/>
              <a:t>As observed from the graph , to maintain a tradeoff between the specificity, sensitivity and accuracy of the model, we set the threshold to 0.3 to achieve optimum results for predicted values.</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7" name="Picture 6"/>
          <p:cNvPicPr>
            <a:picLocks noChangeAspect="1"/>
          </p:cNvPicPr>
          <p:nvPr/>
        </p:nvPicPr>
        <p:blipFill>
          <a:blip r:embed="rId3"/>
          <a:stretch>
            <a:fillRect/>
          </a:stretch>
        </p:blipFill>
        <p:spPr>
          <a:xfrm>
            <a:off x="5324475" y="1257300"/>
            <a:ext cx="6459632" cy="4500563"/>
          </a:xfrm>
          <a:prstGeom prst="rect">
            <a:avLst/>
          </a:prstGeom>
        </p:spPr>
      </p:pic>
    </p:spTree>
    <p:extLst>
      <p:ext uri="{BB962C8B-B14F-4D97-AF65-F5344CB8AC3E}">
        <p14:creationId xmlns:p14="http://schemas.microsoft.com/office/powerpoint/2010/main" val="1448266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fontScale="90000"/>
          </a:bodyPr>
          <a:lstStyle/>
          <a:p>
            <a:pPr algn="l"/>
            <a:r>
              <a:rPr lang="en-US" sz="2800" dirty="0" smtClean="0"/>
              <a:t>THRESHOLD FOR PREDICTION</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a:bodyPr>
          <a:lstStyle/>
          <a:p>
            <a:pPr marL="36900" indent="0">
              <a:spcAft>
                <a:spcPts val="1000"/>
              </a:spcAft>
              <a:buSzPct val="90000"/>
              <a:buNone/>
            </a:pPr>
            <a:r>
              <a:rPr lang="en-US" sz="2800" dirty="0" smtClean="0"/>
              <a:t>As observed from the graph , to maintain a tradeoff between the precision and recall of the model, we set the threshold to 0.4</a:t>
            </a:r>
          </a:p>
          <a:p>
            <a:pPr marL="36900" indent="0">
              <a:spcAft>
                <a:spcPts val="1000"/>
              </a:spcAft>
              <a:buSzPct val="90000"/>
              <a:buNone/>
            </a:pP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6" name="Picture 5"/>
          <p:cNvPicPr>
            <a:picLocks noChangeAspect="1"/>
          </p:cNvPicPr>
          <p:nvPr/>
        </p:nvPicPr>
        <p:blipFill>
          <a:blip r:embed="rId3"/>
          <a:stretch>
            <a:fillRect/>
          </a:stretch>
        </p:blipFill>
        <p:spPr>
          <a:xfrm>
            <a:off x="5186362" y="1409704"/>
            <a:ext cx="6547451" cy="4376733"/>
          </a:xfrm>
          <a:prstGeom prst="rect">
            <a:avLst/>
          </a:prstGeom>
        </p:spPr>
      </p:pic>
    </p:spTree>
    <p:extLst>
      <p:ext uri="{BB962C8B-B14F-4D97-AF65-F5344CB8AC3E}">
        <p14:creationId xmlns:p14="http://schemas.microsoft.com/office/powerpoint/2010/main" val="3889048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TESTING THE MODEL</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92500" lnSpcReduction="20000"/>
          </a:bodyPr>
          <a:lstStyle/>
          <a:p>
            <a:pPr marL="36900" indent="0">
              <a:spcAft>
                <a:spcPts val="1000"/>
              </a:spcAft>
              <a:buSzPct val="90000"/>
              <a:buNone/>
            </a:pPr>
            <a:r>
              <a:rPr lang="en-US" sz="2800" dirty="0" smtClean="0"/>
              <a:t>Accuracy achieved is 92% </a:t>
            </a:r>
          </a:p>
          <a:p>
            <a:pPr marL="36900" indent="0">
              <a:spcAft>
                <a:spcPts val="1000"/>
              </a:spcAft>
              <a:buSzPct val="90000"/>
              <a:buNone/>
            </a:pPr>
            <a:r>
              <a:rPr lang="en-US" sz="2800" dirty="0" smtClean="0"/>
              <a:t>Sensitivity is 91%</a:t>
            </a:r>
          </a:p>
          <a:p>
            <a:pPr marL="36900" indent="0">
              <a:spcAft>
                <a:spcPts val="1000"/>
              </a:spcAft>
              <a:buSzPct val="90000"/>
              <a:buNone/>
            </a:pPr>
            <a:r>
              <a:rPr lang="en-US" sz="2800" dirty="0" smtClean="0"/>
              <a:t>Specificity is 93%</a:t>
            </a:r>
          </a:p>
          <a:p>
            <a:pPr marL="36900" indent="0">
              <a:spcAft>
                <a:spcPts val="1000"/>
              </a:spcAft>
              <a:buSzPct val="90000"/>
              <a:buNone/>
            </a:pPr>
            <a:r>
              <a:rPr lang="en-US" sz="2800" dirty="0" smtClean="0"/>
              <a:t>Total Number of conversion are 38%. And due to high sensitivity, we can capture almost 36% of the potential leads.</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stretch>
            <a:fillRect/>
          </a:stretch>
        </p:blipFill>
        <p:spPr>
          <a:xfrm>
            <a:off x="5481637" y="766212"/>
            <a:ext cx="5705476" cy="5505284"/>
          </a:xfrm>
          <a:prstGeom prst="rect">
            <a:avLst/>
          </a:prstGeom>
        </p:spPr>
      </p:pic>
    </p:spTree>
    <p:extLst>
      <p:ext uri="{BB962C8B-B14F-4D97-AF65-F5344CB8AC3E}">
        <p14:creationId xmlns:p14="http://schemas.microsoft.com/office/powerpoint/2010/main" val="1154655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OBTAINED</a:t>
            </a:r>
            <a:endParaRPr lang="en-IN" dirty="0"/>
          </a:p>
        </p:txBody>
      </p:sp>
      <p:sp>
        <p:nvSpPr>
          <p:cNvPr id="3" name="Content Placeholder 2"/>
          <p:cNvSpPr>
            <a:spLocks noGrp="1"/>
          </p:cNvSpPr>
          <p:nvPr>
            <p:ph idx="1"/>
          </p:nvPr>
        </p:nvSpPr>
        <p:spPr/>
        <p:txBody>
          <a:bodyPr/>
          <a:lstStyle/>
          <a:p>
            <a:r>
              <a:rPr lang="en-IN" dirty="0" smtClean="0"/>
              <a:t>The Sales team should focus on working professionals and housewives and unemployed people. It would save time not to focus on business men, and No services excellence people.</a:t>
            </a:r>
          </a:p>
          <a:p>
            <a:r>
              <a:rPr lang="en-IN" dirty="0" smtClean="0"/>
              <a:t>As most of the leads belong to Mumbai , it would not be worth the effort to differentiates based on geography among the leads. </a:t>
            </a:r>
          </a:p>
          <a:p>
            <a:r>
              <a:rPr lang="en-IN" dirty="0" smtClean="0"/>
              <a:t>It is very important to focus on leads who have come through reference or from welingak website.</a:t>
            </a:r>
          </a:p>
          <a:p>
            <a:r>
              <a:rPr lang="en-IN" dirty="0"/>
              <a:t>I</a:t>
            </a:r>
            <a:r>
              <a:rPr lang="en-IN" dirty="0" smtClean="0"/>
              <a:t>f the total time spent is more than 1000. If the time spent is less than 250 , the lead need not be pursued immediately.</a:t>
            </a:r>
          </a:p>
          <a:p>
            <a:r>
              <a:rPr lang="en-IN" dirty="0" smtClean="0"/>
              <a:t>Team should highly focus on the lead when the lead origin is Lead Add Form.</a:t>
            </a:r>
          </a:p>
          <a:p>
            <a:r>
              <a:rPr lang="en-IN" dirty="0" smtClean="0"/>
              <a:t>It is important to note that higher number of conversions are through direct traffic.</a:t>
            </a:r>
          </a:p>
          <a:p>
            <a:endParaRPr lang="en-IN" dirty="0" smtClean="0"/>
          </a:p>
          <a:p>
            <a:endParaRPr lang="en-IN" dirty="0"/>
          </a:p>
        </p:txBody>
      </p:sp>
    </p:spTree>
    <p:extLst>
      <p:ext uri="{BB962C8B-B14F-4D97-AF65-F5344CB8AC3E}">
        <p14:creationId xmlns:p14="http://schemas.microsoft.com/office/powerpoint/2010/main" val="1982324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THANK YOU </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lnSpcReduction="10000"/>
          </a:bodyPr>
          <a:lstStyle/>
          <a:p>
            <a:pPr marL="36900" indent="0">
              <a:spcAft>
                <a:spcPts val="1000"/>
              </a:spcAft>
              <a:buSzPct val="90000"/>
              <a:buNone/>
            </a:pPr>
            <a:r>
              <a:rPr lang="en-US" sz="2800" dirty="0" smtClean="0"/>
              <a:t>This case study was performed using Python and its libraries.</a:t>
            </a:r>
          </a:p>
          <a:p>
            <a:pPr marL="36900" indent="0">
              <a:spcAft>
                <a:spcPts val="1000"/>
              </a:spcAft>
              <a:buSzPct val="90000"/>
              <a:buNone/>
            </a:pPr>
            <a:r>
              <a:rPr lang="en-US" sz="2800" dirty="0" smtClean="0"/>
              <a:t>Extensive Analysis was </a:t>
            </a:r>
            <a:r>
              <a:rPr lang="en-US" sz="2800" smtClean="0"/>
              <a:t>performed </a:t>
            </a:r>
            <a:r>
              <a:rPr lang="en-US" sz="2800" smtClean="0"/>
              <a:t>to </a:t>
            </a:r>
            <a:r>
              <a:rPr lang="en-US" sz="2800" dirty="0" smtClean="0"/>
              <a:t>derive better business insights on the goal to be achieved.</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637" y="1574010"/>
            <a:ext cx="6216176" cy="4212427"/>
          </a:xfrm>
          <a:prstGeom prst="rect">
            <a:avLst/>
          </a:prstGeom>
        </p:spPr>
      </p:pic>
    </p:spTree>
    <p:extLst>
      <p:ext uri="{BB962C8B-B14F-4D97-AF65-F5344CB8AC3E}">
        <p14:creationId xmlns:p14="http://schemas.microsoft.com/office/powerpoint/2010/main" val="1111434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PRIMARY </a:t>
            </a:r>
            <a:r>
              <a:rPr lang="en-US" sz="2800" dirty="0"/>
              <a:t>A</a:t>
            </a:r>
            <a:r>
              <a:rPr lang="en-US" sz="2800" dirty="0" smtClean="0"/>
              <a:t>NALYSIS</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85000" lnSpcReduction="20000"/>
          </a:bodyPr>
          <a:lstStyle/>
          <a:p>
            <a:pPr marL="36900" indent="0">
              <a:spcAft>
                <a:spcPts val="1000"/>
              </a:spcAft>
              <a:buSzPct val="90000"/>
              <a:buNone/>
            </a:pPr>
            <a:r>
              <a:rPr lang="en-US" sz="2800" dirty="0"/>
              <a:t>Here we observe the missing values in the columns and either delete the columns or impute the data</a:t>
            </a:r>
            <a:r>
              <a:rPr lang="en-US" sz="2800" dirty="0" smtClean="0"/>
              <a:t>.</a:t>
            </a:r>
          </a:p>
          <a:p>
            <a:pPr marL="36900" indent="0">
              <a:spcAft>
                <a:spcPts val="1000"/>
              </a:spcAft>
              <a:buSzPct val="90000"/>
              <a:buNone/>
            </a:pPr>
            <a:r>
              <a:rPr lang="en-US" sz="2800" dirty="0" smtClean="0"/>
              <a:t>We can see that most of the people who have visited the website are from Mumbai, and they are looking to join the course for better career prospects</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764" t="988" r="11433"/>
          <a:stretch/>
        </p:blipFill>
        <p:spPr>
          <a:xfrm>
            <a:off x="5700712" y="1580050"/>
            <a:ext cx="5677176" cy="4077800"/>
          </a:xfrm>
          <a:prstGeom prst="rect">
            <a:avLst/>
          </a:prstGeom>
        </p:spPr>
      </p:pic>
    </p:spTree>
    <p:extLst>
      <p:ext uri="{BB962C8B-B14F-4D97-AF65-F5344CB8AC3E}">
        <p14:creationId xmlns:p14="http://schemas.microsoft.com/office/powerpoint/2010/main" val="995001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481786" cy="970450"/>
          </a:xfrm>
        </p:spPr>
        <p:txBody>
          <a:bodyPr anchor="b">
            <a:normAutofit fontScale="90000"/>
          </a:bodyPr>
          <a:lstStyle/>
          <a:p>
            <a:pPr algn="l"/>
            <a:r>
              <a:rPr lang="en-US" sz="2800" dirty="0" smtClean="0"/>
              <a:t>CATEGORIZATION BY SPECIALIZATION</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92500"/>
          </a:bodyPr>
          <a:lstStyle/>
          <a:p>
            <a:pPr marL="36900" indent="0">
              <a:spcAft>
                <a:spcPts val="1000"/>
              </a:spcAft>
              <a:buSzPct val="90000"/>
              <a:buNone/>
            </a:pPr>
            <a:r>
              <a:rPr lang="en-US" sz="2800" dirty="0" smtClean="0"/>
              <a:t>There is a significant difference between the number of people not providing their specializations and those who do. </a:t>
            </a:r>
          </a:p>
          <a:p>
            <a:pPr marL="36900" indent="0">
              <a:spcAft>
                <a:spcPts val="1000"/>
              </a:spcAft>
              <a:buSzPct val="90000"/>
              <a:buNone/>
            </a:pPr>
            <a:r>
              <a:rPr lang="en-US" sz="2800" dirty="0" smtClean="0"/>
              <a:t>Maximum people belong to Management Specializations</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6" name="Picture 5"/>
          <p:cNvPicPr>
            <a:picLocks noChangeAspect="1"/>
          </p:cNvPicPr>
          <p:nvPr/>
        </p:nvPicPr>
        <p:blipFill>
          <a:blip r:embed="rId3"/>
          <a:stretch>
            <a:fillRect/>
          </a:stretch>
        </p:blipFill>
        <p:spPr>
          <a:xfrm rot="5400000">
            <a:off x="5102771" y="1178622"/>
            <a:ext cx="6382039" cy="4500766"/>
          </a:xfrm>
          <a:prstGeom prst="rect">
            <a:avLst/>
          </a:prstGeom>
        </p:spPr>
      </p:pic>
    </p:spTree>
    <p:extLst>
      <p:ext uri="{BB962C8B-B14F-4D97-AF65-F5344CB8AC3E}">
        <p14:creationId xmlns:p14="http://schemas.microsoft.com/office/powerpoint/2010/main" val="2878600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SOURCE OF THE LEAD</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85000" lnSpcReduction="10000"/>
          </a:bodyPr>
          <a:lstStyle/>
          <a:p>
            <a:pPr marL="36900" indent="0">
              <a:spcAft>
                <a:spcPts val="1000"/>
              </a:spcAft>
              <a:buSzPct val="90000"/>
              <a:buNone/>
            </a:pPr>
            <a:r>
              <a:rPr lang="en-US" sz="2800" dirty="0" smtClean="0"/>
              <a:t>Even though the number of people approaching from </a:t>
            </a:r>
            <a:r>
              <a:rPr lang="en-US" sz="2800" dirty="0" err="1" smtClean="0"/>
              <a:t>Olark</a:t>
            </a:r>
            <a:r>
              <a:rPr lang="en-US" sz="2800" dirty="0" smtClean="0"/>
              <a:t> Chat, Organic search , Direct Traffic and Google is high, but the conversion ratio is less. However people approaching through reference and </a:t>
            </a:r>
            <a:r>
              <a:rPr lang="en-US" sz="2800" dirty="0" err="1" smtClean="0"/>
              <a:t>Wellingak</a:t>
            </a:r>
            <a:r>
              <a:rPr lang="en-US" sz="2800" dirty="0" smtClean="0"/>
              <a:t> Website have a great conversion ratio. </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6" name="Picture 5"/>
          <p:cNvPicPr>
            <a:picLocks noChangeAspect="1"/>
          </p:cNvPicPr>
          <p:nvPr/>
        </p:nvPicPr>
        <p:blipFill>
          <a:blip r:embed="rId3"/>
          <a:stretch>
            <a:fillRect/>
          </a:stretch>
        </p:blipFill>
        <p:spPr>
          <a:xfrm rot="5400000">
            <a:off x="5253918" y="1230890"/>
            <a:ext cx="6338456" cy="4648201"/>
          </a:xfrm>
          <a:prstGeom prst="rect">
            <a:avLst/>
          </a:prstGeom>
        </p:spPr>
      </p:pic>
    </p:spTree>
    <p:extLst>
      <p:ext uri="{BB962C8B-B14F-4D97-AF65-F5344CB8AC3E}">
        <p14:creationId xmlns:p14="http://schemas.microsoft.com/office/powerpoint/2010/main" val="2182374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TAGS GIVEN TO LEADS</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a:bodyPr>
          <a:lstStyle/>
          <a:p>
            <a:pPr marL="36900" indent="0">
              <a:spcAft>
                <a:spcPts val="1000"/>
              </a:spcAft>
              <a:buSzPct val="90000"/>
              <a:buNone/>
            </a:pPr>
            <a:r>
              <a:rPr lang="en-US" sz="2800" dirty="0" smtClean="0"/>
              <a:t>Most of the leads who have converted are the ones with tags ‘will revert after reading email’ , ‘lost to EINS’ and ‘Closed by </a:t>
            </a:r>
            <a:r>
              <a:rPr lang="en-US" sz="2800" dirty="0" err="1" smtClean="0"/>
              <a:t>Horizzon</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7" name="Picture 6"/>
          <p:cNvPicPr>
            <a:picLocks noChangeAspect="1"/>
          </p:cNvPicPr>
          <p:nvPr/>
        </p:nvPicPr>
        <p:blipFill>
          <a:blip r:embed="rId3"/>
          <a:stretch>
            <a:fillRect/>
          </a:stretch>
        </p:blipFill>
        <p:spPr>
          <a:xfrm rot="5400000">
            <a:off x="5452589" y="1244159"/>
            <a:ext cx="5941116" cy="4369692"/>
          </a:xfrm>
          <a:prstGeom prst="rect">
            <a:avLst/>
          </a:prstGeom>
        </p:spPr>
      </p:pic>
    </p:spTree>
    <p:extLst>
      <p:ext uri="{BB962C8B-B14F-4D97-AF65-F5344CB8AC3E}">
        <p14:creationId xmlns:p14="http://schemas.microsoft.com/office/powerpoint/2010/main" val="3105024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EMPLOYMENT STATUS</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lnSpcReduction="10000"/>
          </a:bodyPr>
          <a:lstStyle/>
          <a:p>
            <a:pPr marL="36900" indent="0">
              <a:spcAft>
                <a:spcPts val="1000"/>
              </a:spcAft>
              <a:buSzPct val="90000"/>
              <a:buNone/>
            </a:pPr>
            <a:r>
              <a:rPr lang="en-US" sz="2800" dirty="0" smtClean="0"/>
              <a:t>We can see a general trend that most of the people visiting the website are unemployed. </a:t>
            </a:r>
          </a:p>
          <a:p>
            <a:pPr marL="36900" indent="0">
              <a:spcAft>
                <a:spcPts val="1000"/>
              </a:spcAft>
              <a:buSzPct val="90000"/>
              <a:buNone/>
            </a:pPr>
            <a:r>
              <a:rPr lang="en-US" sz="2800" dirty="0" smtClean="0"/>
              <a:t>We also observe that most of the working professionals have converted.</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stretch>
            <a:fillRect/>
          </a:stretch>
        </p:blipFill>
        <p:spPr>
          <a:xfrm>
            <a:off x="4776551" y="1300163"/>
            <a:ext cx="7102831" cy="3700462"/>
          </a:xfrm>
          <a:prstGeom prst="rect">
            <a:avLst/>
          </a:prstGeom>
        </p:spPr>
      </p:pic>
    </p:spTree>
    <p:extLst>
      <p:ext uri="{BB962C8B-B14F-4D97-AF65-F5344CB8AC3E}">
        <p14:creationId xmlns:p14="http://schemas.microsoft.com/office/powerpoint/2010/main" val="1205653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GENERAL OBSERVATIONS</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fontScale="92500" lnSpcReduction="20000"/>
          </a:bodyPr>
          <a:lstStyle/>
          <a:p>
            <a:pPr marL="36900" indent="0">
              <a:spcAft>
                <a:spcPts val="1000"/>
              </a:spcAft>
              <a:buSzPct val="90000"/>
              <a:buNone/>
            </a:pPr>
            <a:r>
              <a:rPr lang="en-US" sz="2800" dirty="0" smtClean="0"/>
              <a:t>There seems to be no correlation between the number of people converted and the emails or calls that they have requested for. In general, most of the people do not wish to receive calls and only a few people have opted for emails.</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stretch>
            <a:fillRect/>
          </a:stretch>
        </p:blipFill>
        <p:spPr>
          <a:xfrm>
            <a:off x="4776551" y="1390650"/>
            <a:ext cx="7238081" cy="3624263"/>
          </a:xfrm>
          <a:prstGeom prst="rect">
            <a:avLst/>
          </a:prstGeom>
        </p:spPr>
      </p:pic>
    </p:spTree>
    <p:extLst>
      <p:ext uri="{BB962C8B-B14F-4D97-AF65-F5344CB8AC3E}">
        <p14:creationId xmlns:p14="http://schemas.microsoft.com/office/powerpoint/2010/main" val="3836762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078749" cy="970450"/>
          </a:xfrm>
        </p:spPr>
        <p:txBody>
          <a:bodyPr anchor="b">
            <a:normAutofit/>
          </a:bodyPr>
          <a:lstStyle/>
          <a:p>
            <a:pPr algn="l"/>
            <a:r>
              <a:rPr lang="en-US" sz="2800" dirty="0" smtClean="0"/>
              <a:t>LEAD ORIGIN</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a:bodyPr>
          <a:lstStyle/>
          <a:p>
            <a:pPr marL="36900" indent="0">
              <a:spcAft>
                <a:spcPts val="1000"/>
              </a:spcAft>
              <a:buSzPct val="90000"/>
              <a:buNone/>
            </a:pPr>
            <a:r>
              <a:rPr lang="en-US" sz="2800" dirty="0" smtClean="0"/>
              <a:t>The ratio of converted to not converted is highest in Lead Add Form.</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5" name="Picture 4"/>
          <p:cNvPicPr>
            <a:picLocks noChangeAspect="1"/>
          </p:cNvPicPr>
          <p:nvPr/>
        </p:nvPicPr>
        <p:blipFill>
          <a:blip r:embed="rId3"/>
          <a:stretch>
            <a:fillRect/>
          </a:stretch>
        </p:blipFill>
        <p:spPr>
          <a:xfrm>
            <a:off x="4895850" y="1790700"/>
            <a:ext cx="6964384" cy="3538538"/>
          </a:xfrm>
          <a:prstGeom prst="rect">
            <a:avLst/>
          </a:prstGeom>
        </p:spPr>
      </p:pic>
    </p:spTree>
    <p:extLst>
      <p:ext uri="{BB962C8B-B14F-4D97-AF65-F5344CB8AC3E}">
        <p14:creationId xmlns:p14="http://schemas.microsoft.com/office/powerpoint/2010/main" val="15444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355-F4EE-449A-8FF6-965BB822CD02}"/>
              </a:ext>
            </a:extLst>
          </p:cNvPr>
          <p:cNvSpPr>
            <a:spLocks noGrp="1"/>
          </p:cNvSpPr>
          <p:nvPr>
            <p:ph type="title"/>
          </p:nvPr>
        </p:nvSpPr>
        <p:spPr>
          <a:xfrm>
            <a:off x="913795" y="609600"/>
            <a:ext cx="3349975" cy="970450"/>
          </a:xfrm>
        </p:spPr>
        <p:txBody>
          <a:bodyPr anchor="b">
            <a:normAutofit fontScale="90000"/>
          </a:bodyPr>
          <a:lstStyle/>
          <a:p>
            <a:pPr algn="l"/>
            <a:r>
              <a:rPr lang="en-US" sz="2800" dirty="0" smtClean="0"/>
              <a:t>TOTAL TIME SPENT ON WEBSITE</a:t>
            </a:r>
            <a:endParaRPr lang="en-US" sz="2800" dirty="0"/>
          </a:p>
        </p:txBody>
      </p:sp>
      <p:sp>
        <p:nvSpPr>
          <p:cNvPr id="3" name="Content Placeholder 2">
            <a:extLst>
              <a:ext uri="{FF2B5EF4-FFF2-40B4-BE49-F238E27FC236}">
                <a16:creationId xmlns:a16="http://schemas.microsoft.com/office/drawing/2014/main" id="{DBE292CA-6284-4C1D-9FB2-E1D962FCDE90}"/>
              </a:ext>
            </a:extLst>
          </p:cNvPr>
          <p:cNvSpPr>
            <a:spLocks noGrp="1"/>
          </p:cNvSpPr>
          <p:nvPr>
            <p:ph idx="1"/>
          </p:nvPr>
        </p:nvSpPr>
        <p:spPr>
          <a:xfrm>
            <a:off x="913795" y="1689587"/>
            <a:ext cx="3201005" cy="4382601"/>
          </a:xfrm>
        </p:spPr>
        <p:txBody>
          <a:bodyPr anchor="t">
            <a:normAutofit/>
          </a:bodyPr>
          <a:lstStyle/>
          <a:p>
            <a:pPr marL="36900" indent="0">
              <a:spcAft>
                <a:spcPts val="1000"/>
              </a:spcAft>
              <a:buSzPct val="90000"/>
              <a:buNone/>
            </a:pPr>
            <a:r>
              <a:rPr lang="en-US" sz="2800" dirty="0" smtClean="0"/>
              <a:t>Most of the leads who have converted on average have spent more time on the website and this can be a significant factor to be noted.</a:t>
            </a:r>
            <a:endParaRPr lang="en-US" sz="2800" dirty="0"/>
          </a:p>
        </p:txBody>
      </p:sp>
      <p:pic>
        <p:nvPicPr>
          <p:cNvPr id="4" name="Picture 3">
            <a:extLst>
              <a:ext uri="{FF2B5EF4-FFF2-40B4-BE49-F238E27FC236}">
                <a16:creationId xmlns:a16="http://schemas.microsoft.com/office/drawing/2014/main" id="{9FC094AD-DFDC-4944-8341-B513DBD94078}"/>
              </a:ext>
              <a:ext uri="{C183D7F6-B498-43B3-948B-1728B52AA6E4}">
                <adec:decorative xmlns:adec="http://schemas.microsoft.com/office/drawing/2017/decorative" xmlns="" val="1"/>
              </a:ext>
            </a:extLst>
          </p:cNvPr>
          <p:cNvPicPr>
            <a:picLocks noChangeAspect="1"/>
          </p:cNvPicPr>
          <p:nvPr/>
        </p:nvPicPr>
        <p:blipFill rotWithShape="1">
          <a:blip r:embed="rId2"/>
          <a:srcRect l="5640" r="11927"/>
          <a:stretch/>
        </p:blipFill>
        <p:spPr>
          <a:xfrm>
            <a:off x="4654295" y="10"/>
            <a:ext cx="7537705" cy="6857990"/>
          </a:xfrm>
          <a:prstGeom prst="rect">
            <a:avLst/>
          </a:prstGeom>
        </p:spPr>
      </p:pic>
      <p:pic>
        <p:nvPicPr>
          <p:cNvPr id="6" name="Picture 5"/>
          <p:cNvPicPr>
            <a:picLocks noChangeAspect="1"/>
          </p:cNvPicPr>
          <p:nvPr/>
        </p:nvPicPr>
        <p:blipFill>
          <a:blip r:embed="rId3"/>
          <a:stretch>
            <a:fillRect/>
          </a:stretch>
        </p:blipFill>
        <p:spPr>
          <a:xfrm>
            <a:off x="4890851" y="1304924"/>
            <a:ext cx="6910624" cy="4450379"/>
          </a:xfrm>
          <a:prstGeom prst="rect">
            <a:avLst/>
          </a:prstGeom>
        </p:spPr>
      </p:pic>
    </p:spTree>
    <p:extLst>
      <p:ext uri="{BB962C8B-B14F-4D97-AF65-F5344CB8AC3E}">
        <p14:creationId xmlns:p14="http://schemas.microsoft.com/office/powerpoint/2010/main" val="41830969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18">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214C86-EE31-4BD9-A8DA-4E7809549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1C015E-2B6B-4186-AA19-D3C2878D41E9}">
  <ds:schemaRefs>
    <ds:schemaRef ds:uri="http://purl.org/dc/dcmitype/"/>
    <ds:schemaRef ds:uri="71af3243-3dd4-4a8d-8c0d-dd76da1f02a5"/>
    <ds:schemaRef ds:uri="http://schemas.microsoft.com/office/2006/metadata/properties"/>
    <ds:schemaRef ds:uri="http://purl.org/dc/elements/1.1/"/>
    <ds:schemaRef ds:uri="http://purl.org/dc/terms/"/>
    <ds:schemaRef ds:uri="http://schemas.openxmlformats.org/package/2006/metadata/core-properties"/>
    <ds:schemaRef ds:uri="http://schemas.microsoft.com/office/2006/documentManagement/types"/>
    <ds:schemaRef ds:uri="16c05727-aa75-4e4a-9b5f-8a80a1165891"/>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5BE4635-D1B4-4307-892D-6B7970BB73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Slate design</Template>
  <TotalTime>0</TotalTime>
  <Words>594</Words>
  <Application>Microsoft Office PowerPoint</Application>
  <PresentationFormat>Widescreen</PresentationFormat>
  <Paragraphs>43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Calisto MT</vt:lpstr>
      <vt:lpstr>Trebuchet MS</vt:lpstr>
      <vt:lpstr>Wingdings 2</vt:lpstr>
      <vt:lpstr>Slate</vt:lpstr>
      <vt:lpstr>Lead Scoring Case Study</vt:lpstr>
      <vt:lpstr>PRIMARY ANALYSIS</vt:lpstr>
      <vt:lpstr>CATEGORIZATION BY SPECIALIZATION</vt:lpstr>
      <vt:lpstr>SOURCE OF THE LEAD</vt:lpstr>
      <vt:lpstr>TAGS GIVEN TO LEADS</vt:lpstr>
      <vt:lpstr>EMPLOYMENT STATUS</vt:lpstr>
      <vt:lpstr>GENERAL OBSERVATIONS</vt:lpstr>
      <vt:lpstr>LEAD ORIGIN</vt:lpstr>
      <vt:lpstr>TOTAL TIME SPENT ON WEBSITE</vt:lpstr>
      <vt:lpstr>BIVARIATE ANALYSIS</vt:lpstr>
      <vt:lpstr>THRESHOLD FOR PREDICTION</vt:lpstr>
      <vt:lpstr>THRESHOLD FOR PREDICTION</vt:lpstr>
      <vt:lpstr>TESTING THE MODEL</vt:lpstr>
      <vt:lpstr>RESULTS OBTAINED</vt:lpstr>
      <vt:lpstr>THANK YOU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2020-10-25T12:53:48Z</dcterms:created>
  <dcterms:modified xsi:type="dcterms:W3CDTF">2020-11-25T17:09:30Z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